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36" r:id="rId2"/>
    <p:sldId id="894" r:id="rId3"/>
    <p:sldId id="895" r:id="rId4"/>
    <p:sldId id="896" r:id="rId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  <p:cmAuthor id="2" name="一般社団法人 ８色" initials="一般社団法人" lastIdx="1" clrIdx="1">
    <p:extLst>
      <p:ext uri="{19B8F6BF-5375-455C-9EA6-DF929625EA0E}">
        <p15:presenceInfo xmlns:p15="http://schemas.microsoft.com/office/powerpoint/2012/main" userId="27bdefe9669be4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CCFF"/>
    <a:srgbClr val="FFF2CC"/>
    <a:srgbClr val="E2F0D9"/>
    <a:srgbClr val="0000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944"/>
    <p:restoredTop sz="94280" autoAdjust="0"/>
  </p:normalViewPr>
  <p:slideViewPr>
    <p:cSldViewPr snapToGrid="0">
      <p:cViewPr varScale="1">
        <p:scale>
          <a:sx n="83" d="100"/>
          <a:sy n="83" d="100"/>
        </p:scale>
        <p:origin x="91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0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11286"/>
    </p:cViewPr>
  </p:sorterViewPr>
  <p:notesViewPr>
    <p:cSldViewPr snapToGrid="0">
      <p:cViewPr varScale="1">
        <p:scale>
          <a:sx n="52" d="100"/>
          <a:sy n="52" d="100"/>
        </p:scale>
        <p:origin x="2946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6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/>
          <a:lstStyle>
            <a:lvl1pPr algn="r">
              <a:defRPr sz="1200"/>
            </a:lvl1pPr>
          </a:lstStyle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26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6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 anchor="b"/>
          <a:lstStyle>
            <a:lvl1pPr algn="r">
              <a:defRPr sz="1200"/>
            </a:lvl1pPr>
          </a:lstStyle>
          <a:p>
            <a:fld id="{C4DC4532-74FA-430D-88C2-40D1D745C1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9173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5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/>
          <a:lstStyle>
            <a:lvl1pPr algn="r">
              <a:defRPr sz="1200"/>
            </a:lvl1pPr>
          </a:lstStyle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25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3" tIns="45506" rIns="91013" bIns="45506" rtlCol="0" anchor="ctr"/>
          <a:lstStyle/>
          <a:p>
            <a:endParaRPr lang="ja-JP" altLang="en-US"/>
          </a:p>
        </p:txBody>
      </p:sp>
      <p:sp>
        <p:nvSpPr>
          <p:cNvPr id="125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013" tIns="45506" rIns="91013" bIns="455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26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6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60" cy="498056"/>
          </a:xfrm>
          <a:prstGeom prst="rect">
            <a:avLst/>
          </a:prstGeom>
        </p:spPr>
        <p:txBody>
          <a:bodyPr vert="horz" lIns="91013" tIns="45506" rIns="91013" bIns="45506" rtlCol="0" anchor="b"/>
          <a:lstStyle>
            <a:lvl1pPr algn="r">
              <a:defRPr sz="1200"/>
            </a:lvl1pPr>
          </a:lstStyle>
          <a:p>
            <a:fld id="{29BD601E-CC35-4D44-9072-44D059BC99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513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6400" y="1230313"/>
            <a:ext cx="5895975" cy="3317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15A3C-7D51-4B6B-8AC9-156B2755C2A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94E2EC-1FDE-A218-BB44-D5A0CA803BA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94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9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524">
              <a:defRPr/>
            </a:pPr>
            <a:endParaRPr kumimoji="1" lang="en-US" altLang="ja-JP" dirty="0"/>
          </a:p>
        </p:txBody>
      </p:sp>
      <p:sp>
        <p:nvSpPr>
          <p:cNvPr id="129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601E-CC35-4D44-9072-44D059BC992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18D474A-97DD-478F-3FFA-837EF5658CC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61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9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524">
              <a:defRPr/>
            </a:pPr>
            <a:endParaRPr kumimoji="1" lang="en-US" altLang="ja-JP" dirty="0"/>
          </a:p>
        </p:txBody>
      </p:sp>
      <p:sp>
        <p:nvSpPr>
          <p:cNvPr id="129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601E-CC35-4D44-9072-44D059BC992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18D474A-97DD-478F-3FFA-837EF5658CC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1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9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524">
              <a:defRPr/>
            </a:pPr>
            <a:endParaRPr kumimoji="1" lang="en-US" altLang="ja-JP" dirty="0"/>
          </a:p>
        </p:txBody>
      </p:sp>
      <p:sp>
        <p:nvSpPr>
          <p:cNvPr id="129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601E-CC35-4D44-9072-44D059BC992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18D474A-97DD-478F-3FFA-837EF5658CC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29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8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6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32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5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93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5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72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19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0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6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2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782" y="1475661"/>
            <a:ext cx="11807687" cy="2547824"/>
          </a:xfrm>
        </p:spPr>
        <p:txBody>
          <a:bodyPr>
            <a:normAutofit/>
          </a:bodyPr>
          <a:lstStyle/>
          <a:p>
            <a:pPr algn="ctr"/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サービス担当者会議</a:t>
            </a:r>
            <a:br>
              <a:rPr lang="en-US" altLang="ja-JP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3689694" y="5131390"/>
            <a:ext cx="5347627" cy="54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94EF7B11-376D-4114-C735-8FB5FC0F112B}"/>
              </a:ext>
            </a:extLst>
          </p:cNvPr>
          <p:cNvSpPr txBox="1">
            <a:spLocks/>
          </p:cNvSpPr>
          <p:nvPr/>
        </p:nvSpPr>
        <p:spPr>
          <a:xfrm>
            <a:off x="198782" y="3429000"/>
            <a:ext cx="11807687" cy="2547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３日目午前</a:t>
            </a:r>
            <a:endParaRPr lang="en-US" altLang="ja-JP" sz="4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５日目午後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096C04B6-7BF3-865A-1A60-3E3A232AE836}"/>
              </a:ext>
            </a:extLst>
          </p:cNvPr>
          <p:cNvSpPr txBox="1">
            <a:spLocks/>
          </p:cNvSpPr>
          <p:nvPr/>
        </p:nvSpPr>
        <p:spPr>
          <a:xfrm>
            <a:off x="0" y="109338"/>
            <a:ext cx="1298713" cy="516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FT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1A22E88F-11EE-2110-E41C-B31FAC73F02C}"/>
              </a:ext>
            </a:extLst>
          </p:cNvPr>
          <p:cNvSpPr txBox="1">
            <a:spLocks/>
          </p:cNvSpPr>
          <p:nvPr/>
        </p:nvSpPr>
        <p:spPr>
          <a:xfrm>
            <a:off x="10707756" y="204138"/>
            <a:ext cx="1298713" cy="516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-0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976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タイトル 1"/>
          <p:cNvSpPr>
            <a:spLocks noGrp="1"/>
          </p:cNvSpPr>
          <p:nvPr>
            <p:ph type="title"/>
          </p:nvPr>
        </p:nvSpPr>
        <p:spPr>
          <a:xfrm>
            <a:off x="167309" y="202323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サービス担当者会議のポイント</a:t>
            </a:r>
          </a:p>
        </p:txBody>
      </p:sp>
      <p:sp>
        <p:nvSpPr>
          <p:cNvPr id="129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457738"/>
            <a:ext cx="11396870" cy="530086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調整会議（調整業務）を終えた後の支援をスタートする会議</a:t>
            </a:r>
            <a:endParaRPr kumimoji="1" lang="en-US" altLang="ja-JP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）開始前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□ 支援者が一堂に会して行う会議</a:t>
            </a:r>
            <a:endParaRPr lang="en-US" altLang="ja-JP" sz="24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□ 本人参加が基本になっているか</a:t>
            </a:r>
            <a:endParaRPr kumimoji="1" lang="en-US" altLang="ja-JP" sz="24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□ 本人が安心できる場所が望ましい</a:t>
            </a:r>
            <a:endParaRPr lang="en-US" altLang="ja-JP" sz="24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 開催連絡方法は？担当する</a:t>
            </a:r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地域や事業所によって異なる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こともあります。</a:t>
            </a:r>
            <a:endParaRPr kumimoji="1" lang="en-US" altLang="ja-JP" sz="24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（ 電話１本で</a:t>
            </a:r>
            <a:r>
              <a:rPr lang="en-US" altLang="ja-JP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だったり、依頼文が必要だったり ）</a:t>
            </a:r>
            <a:endParaRPr lang="en-US" altLang="ja-JP" sz="24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□ 視覚的な資料（サービス等利用計画案・週間計画など）があったほうが</a:t>
            </a:r>
            <a:endParaRPr lang="en-US" altLang="ja-JP" sz="24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スムーズに共有しやすい。</a:t>
            </a:r>
            <a:endParaRPr kumimoji="1" lang="en-US" altLang="ja-JP" sz="20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0F4989-2B36-22BB-D3F4-2C0AAF41A4D8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0AC5FED-64BC-57C9-C6D6-CBC8BE9B6217}"/>
              </a:ext>
            </a:extLst>
          </p:cNvPr>
          <p:cNvCxnSpPr>
            <a:cxnSpLocks/>
          </p:cNvCxnSpPr>
          <p:nvPr/>
        </p:nvCxnSpPr>
        <p:spPr>
          <a:xfrm>
            <a:off x="452957" y="1457739"/>
            <a:ext cx="0" cy="502136"/>
          </a:xfrm>
          <a:prstGeom prst="line">
            <a:avLst/>
          </a:prstGeom>
          <a:ln w="193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1">
            <a:extLst>
              <a:ext uri="{FF2B5EF4-FFF2-40B4-BE49-F238E27FC236}">
                <a16:creationId xmlns:a16="http://schemas.microsoft.com/office/drawing/2014/main" id="{0874294B-7C19-E0EB-1C85-2C90DAE85F8C}"/>
              </a:ext>
            </a:extLst>
          </p:cNvPr>
          <p:cNvSpPr txBox="1">
            <a:spLocks/>
          </p:cNvSpPr>
          <p:nvPr/>
        </p:nvSpPr>
        <p:spPr>
          <a:xfrm>
            <a:off x="10893286" y="0"/>
            <a:ext cx="1298713" cy="516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FT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</a:t>
            </a:r>
          </a:p>
        </p:txBody>
      </p:sp>
    </p:spTree>
    <p:extLst>
      <p:ext uri="{BB962C8B-B14F-4D97-AF65-F5344CB8AC3E}">
        <p14:creationId xmlns:p14="http://schemas.microsoft.com/office/powerpoint/2010/main" val="72817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タイトル 1"/>
          <p:cNvSpPr>
            <a:spLocks noGrp="1"/>
          </p:cNvSpPr>
          <p:nvPr>
            <p:ph type="title"/>
          </p:nvPr>
        </p:nvSpPr>
        <p:spPr>
          <a:xfrm>
            <a:off x="167309" y="202323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サービス担当者会議のポイント</a:t>
            </a:r>
          </a:p>
        </p:txBody>
      </p:sp>
      <p:sp>
        <p:nvSpPr>
          <p:cNvPr id="129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457738"/>
            <a:ext cx="11396870" cy="5300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）当日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 席への配慮や本人への声掛け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 安心できる人の傍、あえて緊張をほぐす声掛けなどは必要です。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導入として</a:t>
            </a:r>
            <a:endParaRPr kumimoji="1"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 次第など、当日の流れや終わりの時間は知りたい。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 会議の目的を明確に。普段の支援機関向けの会議の調子で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進めると本人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が置き去りになりがち。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 本人に希望や想いを一言話してもらうと皆の熱量も高まる。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話すのが難しい時には、事前に個別に確認したことを「本人の言葉」で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代弁することも。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0F4989-2B36-22BB-D3F4-2C0AAF41A4D8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1">
            <a:extLst>
              <a:ext uri="{FF2B5EF4-FFF2-40B4-BE49-F238E27FC236}">
                <a16:creationId xmlns:a16="http://schemas.microsoft.com/office/drawing/2014/main" id="{EF4A531B-63E1-A918-5905-7939E44360A8}"/>
              </a:ext>
            </a:extLst>
          </p:cNvPr>
          <p:cNvSpPr txBox="1">
            <a:spLocks/>
          </p:cNvSpPr>
          <p:nvPr/>
        </p:nvSpPr>
        <p:spPr>
          <a:xfrm>
            <a:off x="10893286" y="0"/>
            <a:ext cx="1298713" cy="516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FT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</a:t>
            </a:r>
          </a:p>
        </p:txBody>
      </p:sp>
    </p:spTree>
    <p:extLst>
      <p:ext uri="{BB962C8B-B14F-4D97-AF65-F5344CB8AC3E}">
        <p14:creationId xmlns:p14="http://schemas.microsoft.com/office/powerpoint/2010/main" val="58255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タイトル 1"/>
          <p:cNvSpPr>
            <a:spLocks noGrp="1"/>
          </p:cNvSpPr>
          <p:nvPr>
            <p:ph type="title"/>
          </p:nvPr>
        </p:nvSpPr>
        <p:spPr>
          <a:xfrm>
            <a:off x="167309" y="202323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サービス担当者会議のポイント</a:t>
            </a:r>
          </a:p>
        </p:txBody>
      </p:sp>
      <p:sp>
        <p:nvSpPr>
          <p:cNvPr id="129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217352"/>
            <a:ext cx="11396870" cy="54383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 支援者だけの話し合いにならないように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● 意図的に本人に声掛け等で適宜確認します。役割を説明する時にも専門用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語には注意。分かりづらいので、分かりやすく説明できるように配慮。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（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FT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はどんな工夫をしているか？ 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 支援方針、支援内容の合意形成ができているか（会議の収束）</a:t>
            </a:r>
            <a:endParaRPr kumimoji="1"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● これからスタートする支援の方針や内容を本人、支援チームが合意し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終了します。本人が元気になる、モチベーションがあがるように！！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 次回の集まりの確認</a:t>
            </a:r>
            <a:endParaRPr kumimoji="1" lang="en-US" altLang="ja-JP" sz="2400" b="1" dirty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 モニタリング時に集まるのか？その他、定期的・随時開催時期や招集方法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の確認。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0F4989-2B36-22BB-D3F4-2C0AAF41A4D8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1">
            <a:extLst>
              <a:ext uri="{FF2B5EF4-FFF2-40B4-BE49-F238E27FC236}">
                <a16:creationId xmlns:a16="http://schemas.microsoft.com/office/drawing/2014/main" id="{0547254C-7180-9C55-3945-6DF6F96C9C0F}"/>
              </a:ext>
            </a:extLst>
          </p:cNvPr>
          <p:cNvSpPr txBox="1">
            <a:spLocks/>
          </p:cNvSpPr>
          <p:nvPr/>
        </p:nvSpPr>
        <p:spPr>
          <a:xfrm>
            <a:off x="10893286" y="0"/>
            <a:ext cx="1298713" cy="516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FT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</a:t>
            </a:r>
          </a:p>
        </p:txBody>
      </p:sp>
    </p:spTree>
    <p:extLst>
      <p:ext uri="{BB962C8B-B14F-4D97-AF65-F5344CB8AC3E}">
        <p14:creationId xmlns:p14="http://schemas.microsoft.com/office/powerpoint/2010/main" val="228696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8434</TotalTime>
  <Words>419</Words>
  <Application>Microsoft Office PowerPoint</Application>
  <PresentationFormat>ワイド画面</PresentationFormat>
  <Paragraphs>51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HGP創英角ﾎﾟｯﾌﾟ体</vt:lpstr>
      <vt:lpstr>メイリオ</vt:lpstr>
      <vt:lpstr>Arial</vt:lpstr>
      <vt:lpstr>Calibri</vt:lpstr>
      <vt:lpstr>Calibri Light</vt:lpstr>
      <vt:lpstr>Office テーマ</vt:lpstr>
      <vt:lpstr>サービス担当者会議 ポイント</vt:lpstr>
      <vt:lpstr>サービス担当者会議のポイント</vt:lpstr>
      <vt:lpstr>サービス担当者会議のポイント</vt:lpstr>
      <vt:lpstr>サービス担当者会議のポイント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平成２９年障がい者相談支援（障がい者ｹｱﾏﾈｼﾞﾒﾝﾄ） 従事者養成研修</dc:title>
  <dc:creator>user</dc:creator>
  <cp:lastModifiedBy>愛育園 安積</cp:lastModifiedBy>
  <cp:revision>583</cp:revision>
  <cp:lastPrinted>2022-08-10T08:01:36Z</cp:lastPrinted>
  <dcterms:created xsi:type="dcterms:W3CDTF">2017-09-14T00:15:44Z</dcterms:created>
  <dcterms:modified xsi:type="dcterms:W3CDTF">2025-06-18T10:47:51Z</dcterms:modified>
</cp:coreProperties>
</file>